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ontserrat" panose="00000500000000000000" pitchFamily="2" charset="0"/>
      <p:regular r:id="rId12"/>
    </p:embeddedFont>
    <p:embeddedFont>
      <p:font typeface="Montserrat Bold" panose="00000800000000000000" charset="0"/>
      <p:regular r:id="rId13"/>
    </p:embeddedFont>
    <p:embeddedFont>
      <p:font typeface="Open Sans" panose="020B0606030504020204" pitchFamily="34" charset="0"/>
      <p:regular r:id="rId14"/>
      <p:bold r:id="rId15"/>
    </p:embeddedFont>
    <p:embeddedFont>
      <p:font typeface="Open Sans Bold" panose="020B0806030504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4.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1.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3.jpe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3.sv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986655" y="4320786"/>
            <a:ext cx="14314689" cy="1893078"/>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PITCH DECK</a:t>
            </a:r>
          </a:p>
        </p:txBody>
      </p:sp>
      <p:sp>
        <p:nvSpPr>
          <p:cNvPr id="4" name="AutoShape 4"/>
          <p:cNvSpPr/>
          <p:nvPr/>
        </p:nvSpPr>
        <p:spPr>
          <a:xfrm>
            <a:off x="7669737" y="6823515"/>
            <a:ext cx="2948526" cy="0"/>
          </a:xfrm>
          <a:prstGeom prst="line">
            <a:avLst/>
          </a:prstGeom>
          <a:ln w="19050" cap="flat">
            <a:solidFill>
              <a:srgbClr val="FFFFFF"/>
            </a:solidFill>
            <a:prstDash val="solid"/>
            <a:headEnd type="none" w="sm" len="sm"/>
            <a:tailEnd type="none" w="sm" len="sm"/>
          </a:ln>
        </p:spPr>
      </p:sp>
      <p:sp>
        <p:nvSpPr>
          <p:cNvPr id="5" name="TextBox 5"/>
          <p:cNvSpPr txBox="1"/>
          <p:nvPr/>
        </p:nvSpPr>
        <p:spPr>
          <a:xfrm>
            <a:off x="5075627" y="7690865"/>
            <a:ext cx="8136745" cy="297180"/>
          </a:xfrm>
          <a:prstGeom prst="rect">
            <a:avLst/>
          </a:prstGeom>
        </p:spPr>
        <p:txBody>
          <a:bodyPr lIns="0" tIns="0" rIns="0" bIns="0" rtlCol="0" anchor="t">
            <a:spAutoFit/>
          </a:bodyPr>
          <a:lstStyle/>
          <a:p>
            <a:pPr algn="ctr">
              <a:lnSpc>
                <a:spcPts val="2519"/>
              </a:lnSpc>
              <a:spcBef>
                <a:spcPct val="0"/>
              </a:spcBef>
            </a:pPr>
            <a:r>
              <a:rPr lang="en-US" sz="1799" spc="1439">
                <a:solidFill>
                  <a:srgbClr val="FFFFFF"/>
                </a:solidFill>
                <a:latin typeface="Open Sans"/>
                <a:ea typeface="Open Sans"/>
                <a:cs typeface="Open Sans"/>
                <a:sym typeface="Open Sans"/>
              </a:rPr>
              <a:t>WWW.REALLYGREATSITE.COM</a:t>
            </a:r>
          </a:p>
        </p:txBody>
      </p:sp>
      <p:sp>
        <p:nvSpPr>
          <p:cNvPr id="6" name="Freeform 6"/>
          <p:cNvSpPr/>
          <p:nvPr/>
        </p:nvSpPr>
        <p:spPr>
          <a:xfrm>
            <a:off x="6567940" y="2467722"/>
            <a:ext cx="966845" cy="995814"/>
          </a:xfrm>
          <a:custGeom>
            <a:avLst/>
            <a:gdLst/>
            <a:ahLst/>
            <a:cxnLst/>
            <a:rect l="l" t="t" r="r" b="b"/>
            <a:pathLst>
              <a:path w="966845" h="995814">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872682" y="2652867"/>
            <a:ext cx="4483871" cy="587424"/>
          </a:xfrm>
          <a:prstGeom prst="rect">
            <a:avLst/>
          </a:prstGeom>
        </p:spPr>
        <p:txBody>
          <a:bodyPr lIns="0" tIns="0" rIns="0" bIns="0" rtlCol="0" anchor="t">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764038" y="4225038"/>
            <a:ext cx="12759923" cy="1893078"/>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id="4" name="Freeform 4"/>
          <p:cNvSpPr/>
          <p:nvPr/>
        </p:nvSpPr>
        <p:spPr>
          <a:xfrm>
            <a:off x="6567940" y="2371974"/>
            <a:ext cx="966845" cy="995814"/>
          </a:xfrm>
          <a:custGeom>
            <a:avLst/>
            <a:gdLst/>
            <a:ahLst/>
            <a:cxnLst/>
            <a:rect l="l" t="t" r="r" b="b"/>
            <a:pathLst>
              <a:path w="966845" h="995814">
                <a:moveTo>
                  <a:pt x="0" y="0"/>
                </a:moveTo>
                <a:lnTo>
                  <a:pt x="966845" y="0"/>
                </a:lnTo>
                <a:lnTo>
                  <a:pt x="966845" y="995814"/>
                </a:lnTo>
                <a:lnTo>
                  <a:pt x="0" y="9958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872682" y="2557119"/>
            <a:ext cx="4483871" cy="587424"/>
          </a:xfrm>
          <a:prstGeom prst="rect">
            <a:avLst/>
          </a:prstGeom>
        </p:spPr>
        <p:txBody>
          <a:bodyPr lIns="0" tIns="0" rIns="0" bIns="0" rtlCol="0" anchor="t">
            <a:spAutoFit/>
          </a:bodyPr>
          <a:lstStyle/>
          <a:p>
            <a:pPr algn="l">
              <a:lnSpc>
                <a:spcPts val="4979"/>
              </a:lnSpc>
              <a:spcBef>
                <a:spcPct val="0"/>
              </a:spcBef>
            </a:pPr>
            <a:r>
              <a:rPr lang="en-US" sz="3556">
                <a:solidFill>
                  <a:srgbClr val="FFFFFF"/>
                </a:solidFill>
                <a:latin typeface="Open Sans"/>
                <a:ea typeface="Open Sans"/>
                <a:cs typeface="Open Sans"/>
                <a:sym typeface="Open Sans"/>
              </a:rPr>
              <a:t>Ingoude Company</a:t>
            </a:r>
          </a:p>
        </p:txBody>
      </p:sp>
      <p:sp>
        <p:nvSpPr>
          <p:cNvPr id="6" name="TextBox 6"/>
          <p:cNvSpPr txBox="1"/>
          <p:nvPr/>
        </p:nvSpPr>
        <p:spPr>
          <a:xfrm>
            <a:off x="4026932" y="6613415"/>
            <a:ext cx="10234136" cy="616773"/>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id="7" name="AutoShape 7"/>
          <p:cNvSpPr/>
          <p:nvPr/>
        </p:nvSpPr>
        <p:spPr>
          <a:xfrm>
            <a:off x="7669737" y="7905501"/>
            <a:ext cx="2948526" cy="0"/>
          </a:xfrm>
          <a:prstGeom prst="line">
            <a:avLst/>
          </a:prstGeom>
          <a:ln w="19050" cap="flat">
            <a:solidFill>
              <a:srgbClr val="FFFFFF"/>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5178827" cy="10287000"/>
            <a:chOff x="0" y="0"/>
            <a:chExt cx="1363971" cy="2709333"/>
          </a:xfrm>
        </p:grpSpPr>
        <p:sp>
          <p:nvSpPr>
            <p:cNvPr id="15" name="Freeform 15"/>
            <p:cNvSpPr/>
            <p:nvPr/>
          </p:nvSpPr>
          <p:spPr>
            <a:xfrm>
              <a:off x="0" y="0"/>
              <a:ext cx="1363971" cy="2709333"/>
            </a:xfrm>
            <a:custGeom>
              <a:avLst/>
              <a:gdLst/>
              <a:ahLst/>
              <a:cxnLst/>
              <a:rect l="l" t="t" r="r" b="b"/>
              <a:pathLst>
                <a:path w="1363971" h="2709333">
                  <a:moveTo>
                    <a:pt x="0" y="0"/>
                  </a:moveTo>
                  <a:lnTo>
                    <a:pt x="1363971" y="0"/>
                  </a:lnTo>
                  <a:lnTo>
                    <a:pt x="1363971"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363971" cy="2756958"/>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9" name="TextBox 19"/>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0" name="TextBox 20"/>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1" name="TextBox 21"/>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id="23" name="Group 23"/>
          <p:cNvGrpSpPr>
            <a:grpSpLocks noChangeAspect="1"/>
          </p:cNvGrpSpPr>
          <p:nvPr/>
        </p:nvGrpSpPr>
        <p:grpSpPr>
          <a:xfrm>
            <a:off x="1605600" y="1584231"/>
            <a:ext cx="7146454" cy="7118538"/>
            <a:chOff x="0" y="0"/>
            <a:chExt cx="6502400" cy="6477000"/>
          </a:xfrm>
        </p:grpSpPr>
        <p:sp>
          <p:nvSpPr>
            <p:cNvPr id="24" name="Freeform 2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4905" r="223" b="-24905"/>
              </a:stretch>
            </a:blipFill>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26" name="TextBox 26"/>
          <p:cNvSpPr txBox="1"/>
          <p:nvPr/>
        </p:nvSpPr>
        <p:spPr>
          <a:xfrm>
            <a:off x="10247742" y="2480942"/>
            <a:ext cx="5693101" cy="1422251"/>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Welcome To Our Company</a:t>
            </a:r>
          </a:p>
        </p:txBody>
      </p:sp>
      <p:sp>
        <p:nvSpPr>
          <p:cNvPr id="27" name="TextBox 27"/>
          <p:cNvSpPr txBox="1"/>
          <p:nvPr/>
        </p:nvSpPr>
        <p:spPr>
          <a:xfrm>
            <a:off x="10247742" y="7017983"/>
            <a:ext cx="5813095" cy="826174"/>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a:t>
            </a:r>
          </a:p>
        </p:txBody>
      </p:sp>
      <p:sp>
        <p:nvSpPr>
          <p:cNvPr id="28" name="TextBox 28"/>
          <p:cNvSpPr txBox="1"/>
          <p:nvPr/>
        </p:nvSpPr>
        <p:spPr>
          <a:xfrm>
            <a:off x="10247742" y="6570308"/>
            <a:ext cx="2378606" cy="240591"/>
          </a:xfrm>
          <a:prstGeom prst="rect">
            <a:avLst/>
          </a:prstGeom>
        </p:spPr>
        <p:txBody>
          <a:bodyPr lIns="0" tIns="0" rIns="0" bIns="0" rtlCol="0" anchor="t">
            <a:spAutoFit/>
          </a:bodyPr>
          <a:lstStyle/>
          <a:p>
            <a:pPr algn="l">
              <a:lnSpc>
                <a:spcPts val="1960"/>
              </a:lnSpc>
              <a:spcBef>
                <a:spcPct val="0"/>
              </a:spcBef>
            </a:pPr>
            <a:r>
              <a:rPr lang="en-US" sz="1400" b="1">
                <a:solidFill>
                  <a:srgbClr val="305A72"/>
                </a:solidFill>
                <a:latin typeface="Open Sans Bold"/>
                <a:ea typeface="Open Sans Bold"/>
                <a:cs typeface="Open Sans Bold"/>
                <a:sym typeface="Open Sans Bold"/>
              </a:rPr>
              <a:t>About Hospital</a:t>
            </a:r>
          </a:p>
        </p:txBody>
      </p:sp>
      <p:sp>
        <p:nvSpPr>
          <p:cNvPr id="29" name="TextBox 29"/>
          <p:cNvSpPr txBox="1"/>
          <p:nvPr/>
        </p:nvSpPr>
        <p:spPr>
          <a:xfrm>
            <a:off x="10247742" y="4654636"/>
            <a:ext cx="5813095"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18288000" cy="3499716"/>
            <a:chOff x="0" y="0"/>
            <a:chExt cx="4816593" cy="921736"/>
          </a:xfrm>
        </p:grpSpPr>
        <p:sp>
          <p:nvSpPr>
            <p:cNvPr id="6" name="Freeform 6"/>
            <p:cNvSpPr/>
            <p:nvPr/>
          </p:nvSpPr>
          <p:spPr>
            <a:xfrm>
              <a:off x="0" y="0"/>
              <a:ext cx="4816592" cy="921736"/>
            </a:xfrm>
            <a:custGeom>
              <a:avLst/>
              <a:gdLst/>
              <a:ahLst/>
              <a:cxnLst/>
              <a:rect l="l" t="t" r="r" b="b"/>
              <a:pathLst>
                <a:path w="4816592" h="921736">
                  <a:moveTo>
                    <a:pt x="0" y="0"/>
                  </a:moveTo>
                  <a:lnTo>
                    <a:pt x="4816592" y="0"/>
                  </a:lnTo>
                  <a:lnTo>
                    <a:pt x="4816592" y="921736"/>
                  </a:lnTo>
                  <a:lnTo>
                    <a:pt x="0" y="921736"/>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0" y="-47625"/>
              <a:ext cx="4816593" cy="969361"/>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a:grpSpLocks noChangeAspect="1"/>
          </p:cNvGrpSpPr>
          <p:nvPr/>
        </p:nvGrpSpPr>
        <p:grpSpPr>
          <a:xfrm>
            <a:off x="7169193" y="1532623"/>
            <a:ext cx="3949614" cy="3934186"/>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4542" r="223" b="-45550"/>
              </a:stretch>
            </a:blipFill>
          </p:spPr>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5" name="TextBox 25"/>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id="26" name="TextBox 26"/>
          <p:cNvSpPr txBox="1"/>
          <p:nvPr/>
        </p:nvSpPr>
        <p:spPr>
          <a:xfrm>
            <a:off x="4215948" y="5955846"/>
            <a:ext cx="9856104" cy="717476"/>
          </a:xfrm>
          <a:prstGeom prst="rect">
            <a:avLst/>
          </a:prstGeom>
        </p:spPr>
        <p:txBody>
          <a:bodyPr lIns="0" tIns="0" rIns="0" bIns="0" rtlCol="0" anchor="t">
            <a:spAutoFit/>
          </a:bodyPr>
          <a:lstStyle/>
          <a:p>
            <a:pPr algn="ctr">
              <a:lnSpc>
                <a:spcPts val="5600"/>
              </a:lnSpc>
            </a:pPr>
            <a:r>
              <a:rPr lang="en-US" sz="5000" b="1">
                <a:solidFill>
                  <a:srgbClr val="1F2020"/>
                </a:solidFill>
                <a:latin typeface="Montserrat Bold"/>
                <a:ea typeface="Montserrat Bold"/>
                <a:cs typeface="Montserrat Bold"/>
                <a:sym typeface="Montserrat Bold"/>
              </a:rPr>
              <a:t>Bartholomew Henderson</a:t>
            </a:r>
          </a:p>
        </p:txBody>
      </p:sp>
      <p:sp>
        <p:nvSpPr>
          <p:cNvPr id="27" name="TextBox 27"/>
          <p:cNvSpPr txBox="1"/>
          <p:nvPr/>
        </p:nvSpPr>
        <p:spPr>
          <a:xfrm>
            <a:off x="3682882" y="7290143"/>
            <a:ext cx="10922236" cy="616773"/>
          </a:xfrm>
          <a:prstGeom prst="rect">
            <a:avLst/>
          </a:prstGeom>
        </p:spPr>
        <p:txBody>
          <a:bodyPr lIns="0" tIns="0" rIns="0" bIns="0" rtlCol="0" anchor="t">
            <a:spAutoFit/>
          </a:bodyPr>
          <a:lstStyle/>
          <a:p>
            <a:pPr algn="ctr">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a:t>
            </a:r>
          </a:p>
        </p:txBody>
      </p:sp>
      <p:sp>
        <p:nvSpPr>
          <p:cNvPr id="28" name="AutoShape 28"/>
          <p:cNvSpPr/>
          <p:nvPr/>
        </p:nvSpPr>
        <p:spPr>
          <a:xfrm>
            <a:off x="7669737" y="8534603"/>
            <a:ext cx="2948526" cy="0"/>
          </a:xfrm>
          <a:prstGeom prst="line">
            <a:avLst/>
          </a:prstGeom>
          <a:ln w="19050" cap="flat">
            <a:solidFill>
              <a:srgbClr val="305A72"/>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7246552" cy="10287000"/>
            <a:chOff x="0" y="0"/>
            <a:chExt cx="1908557" cy="2709333"/>
          </a:xfrm>
        </p:grpSpPr>
        <p:sp>
          <p:nvSpPr>
            <p:cNvPr id="15" name="Freeform 15"/>
            <p:cNvSpPr/>
            <p:nvPr/>
          </p:nvSpPr>
          <p:spPr>
            <a:xfrm>
              <a:off x="0" y="0"/>
              <a:ext cx="1908557" cy="2709333"/>
            </a:xfrm>
            <a:custGeom>
              <a:avLst/>
              <a:gdLst/>
              <a:ahLst/>
              <a:cxnLst/>
              <a:rect l="l" t="t" r="r" b="b"/>
              <a:pathLst>
                <a:path w="1908557" h="2709333">
                  <a:moveTo>
                    <a:pt x="0" y="0"/>
                  </a:moveTo>
                  <a:lnTo>
                    <a:pt x="1908557" y="0"/>
                  </a:lnTo>
                  <a:lnTo>
                    <a:pt x="1908557"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908557" cy="2756958"/>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grpSp>
        <p:nvGrpSpPr>
          <p:cNvPr id="19" name="Group 19"/>
          <p:cNvGrpSpPr>
            <a:grpSpLocks noChangeAspect="1"/>
          </p:cNvGrpSpPr>
          <p:nvPr/>
        </p:nvGrpSpPr>
        <p:grpSpPr>
          <a:xfrm>
            <a:off x="-697869" y="1676824"/>
            <a:ext cx="5159330" cy="6933353"/>
            <a:chOff x="0" y="0"/>
            <a:chExt cx="3663950" cy="4923790"/>
          </a:xfrm>
        </p:grpSpPr>
        <p:sp>
          <p:nvSpPr>
            <p:cNvPr id="20" name="Freeform 2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t="-11216"/>
              </a:stretch>
            </a:blipFill>
          </p:spPr>
        </p:sp>
        <p:sp>
          <p:nvSpPr>
            <p:cNvPr id="21" name="Freeform 21"/>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2" name="TextBox 2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3" name="TextBox 2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4" name="TextBox 2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5" name="TextBox 2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26" name="Group 26"/>
          <p:cNvGrpSpPr>
            <a:grpSpLocks noChangeAspect="1"/>
          </p:cNvGrpSpPr>
          <p:nvPr/>
        </p:nvGrpSpPr>
        <p:grpSpPr>
          <a:xfrm>
            <a:off x="4666887" y="1676824"/>
            <a:ext cx="5159330" cy="6933353"/>
            <a:chOff x="0" y="0"/>
            <a:chExt cx="3663950" cy="4923790"/>
          </a:xfrm>
        </p:grpSpPr>
        <p:sp>
          <p:nvSpPr>
            <p:cNvPr id="27" name="Freeform 27"/>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5"/>
              <a:stretch>
                <a:fillRect l="-29714" r="-72466"/>
              </a:stretch>
            </a:blipFill>
          </p:spPr>
        </p:sp>
        <p:sp>
          <p:nvSpPr>
            <p:cNvPr id="28" name="Freeform 28"/>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9" name="TextBox 29"/>
          <p:cNvSpPr txBox="1"/>
          <p:nvPr/>
        </p:nvSpPr>
        <p:spPr>
          <a:xfrm>
            <a:off x="10898470" y="2211050"/>
            <a:ext cx="6973152"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Problem Statements</a:t>
            </a:r>
          </a:p>
        </p:txBody>
      </p:sp>
      <p:grpSp>
        <p:nvGrpSpPr>
          <p:cNvPr id="30" name="Group 30"/>
          <p:cNvGrpSpPr/>
          <p:nvPr/>
        </p:nvGrpSpPr>
        <p:grpSpPr>
          <a:xfrm>
            <a:off x="11142633" y="3757275"/>
            <a:ext cx="677751" cy="67775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3" name="TextBox 33"/>
          <p:cNvSpPr txBox="1"/>
          <p:nvPr/>
        </p:nvSpPr>
        <p:spPr>
          <a:xfrm>
            <a:off x="12139754" y="4378764"/>
            <a:ext cx="4497104"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@@PS1$$</a:t>
            </a:r>
          </a:p>
        </p:txBody>
      </p:sp>
      <p:sp>
        <p:nvSpPr>
          <p:cNvPr id="34" name="TextBox 34"/>
          <p:cNvSpPr txBox="1"/>
          <p:nvPr/>
        </p:nvSpPr>
        <p:spPr>
          <a:xfrm>
            <a:off x="11233453" y="3923748"/>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01</a:t>
            </a:r>
          </a:p>
        </p:txBody>
      </p:sp>
      <p:sp>
        <p:nvSpPr>
          <p:cNvPr id="35" name="TextBox 35"/>
          <p:cNvSpPr txBox="1"/>
          <p:nvPr/>
        </p:nvSpPr>
        <p:spPr>
          <a:xfrm>
            <a:off x="12139753" y="3757264"/>
            <a:ext cx="5589991" cy="359073"/>
          </a:xfrm>
          <a:prstGeom prst="rect">
            <a:avLst/>
          </a:prstGeom>
        </p:spPr>
        <p:txBody>
          <a:bodyPr wrap="square" lIns="0" tIns="0" rIns="0" bIns="0" rtlCol="0" anchor="t">
            <a:spAutoFit/>
          </a:bodyPr>
          <a:lstStyle/>
          <a:p>
            <a:pPr algn="l">
              <a:lnSpc>
                <a:spcPts val="2799"/>
              </a:lnSpc>
              <a:spcBef>
                <a:spcPct val="0"/>
              </a:spcBef>
            </a:pPr>
            <a:r>
              <a:rPr lang="en-US" sz="2400" b="1" dirty="0">
                <a:solidFill>
                  <a:srgbClr val="305A72"/>
                </a:solidFill>
                <a:latin typeface="Open Sans Bold"/>
                <a:ea typeface="Open Sans Bold"/>
                <a:cs typeface="Open Sans Bold"/>
                <a:sym typeface="Open Sans Bold"/>
              </a:rPr>
              <a:t>@@PS1T$$</a:t>
            </a:r>
          </a:p>
        </p:txBody>
      </p:sp>
      <p:grpSp>
        <p:nvGrpSpPr>
          <p:cNvPr id="36" name="Group 36"/>
          <p:cNvGrpSpPr/>
          <p:nvPr/>
        </p:nvGrpSpPr>
        <p:grpSpPr>
          <a:xfrm>
            <a:off x="11142633" y="6642818"/>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8" name="TextBox 38"/>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9" name="TextBox 39"/>
          <p:cNvSpPr txBox="1"/>
          <p:nvPr/>
        </p:nvSpPr>
        <p:spPr>
          <a:xfrm>
            <a:off x="12139754" y="7272602"/>
            <a:ext cx="4497104"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@@PS2$$</a:t>
            </a:r>
          </a:p>
        </p:txBody>
      </p:sp>
      <p:sp>
        <p:nvSpPr>
          <p:cNvPr id="40" name="TextBox 40"/>
          <p:cNvSpPr txBox="1"/>
          <p:nvPr/>
        </p:nvSpPr>
        <p:spPr>
          <a:xfrm>
            <a:off x="11233453" y="6809291"/>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02</a:t>
            </a:r>
          </a:p>
        </p:txBody>
      </p:sp>
      <p:sp>
        <p:nvSpPr>
          <p:cNvPr id="41" name="TextBox 41"/>
          <p:cNvSpPr txBox="1"/>
          <p:nvPr/>
        </p:nvSpPr>
        <p:spPr>
          <a:xfrm>
            <a:off x="12139754" y="6604719"/>
            <a:ext cx="5338072" cy="359073"/>
          </a:xfrm>
          <a:prstGeom prst="rect">
            <a:avLst/>
          </a:prstGeom>
        </p:spPr>
        <p:txBody>
          <a:bodyPr wrap="square" lIns="0" tIns="0" rIns="0" bIns="0" rtlCol="0" anchor="t">
            <a:spAutoFit/>
          </a:bodyPr>
          <a:lstStyle/>
          <a:p>
            <a:pPr algn="l">
              <a:lnSpc>
                <a:spcPts val="2799"/>
              </a:lnSpc>
              <a:spcBef>
                <a:spcPct val="0"/>
              </a:spcBef>
            </a:pPr>
            <a:r>
              <a:rPr lang="en-US" sz="2400" b="1" dirty="0">
                <a:solidFill>
                  <a:srgbClr val="305A72"/>
                </a:solidFill>
                <a:latin typeface="Open Sans Bold"/>
                <a:ea typeface="Open Sans Bold"/>
                <a:cs typeface="Open Sans Bold"/>
                <a:sym typeface="Open Sans Bold"/>
              </a:rPr>
              <a:t>@@PS2T$$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2578" y="0"/>
            <a:ext cx="6975422" cy="10287000"/>
            <a:chOff x="0" y="0"/>
            <a:chExt cx="1837148" cy="2709333"/>
          </a:xfrm>
        </p:grpSpPr>
        <p:sp>
          <p:nvSpPr>
            <p:cNvPr id="3" name="Freeform 3"/>
            <p:cNvSpPr/>
            <p:nvPr/>
          </p:nvSpPr>
          <p:spPr>
            <a:xfrm>
              <a:off x="0" y="0"/>
              <a:ext cx="1837148" cy="2709333"/>
            </a:xfrm>
            <a:custGeom>
              <a:avLst/>
              <a:gdLst/>
              <a:ahLst/>
              <a:cxnLst/>
              <a:rect l="l" t="t" r="r" b="b"/>
              <a:pathLst>
                <a:path w="1837148" h="2709333">
                  <a:moveTo>
                    <a:pt x="0" y="0"/>
                  </a:moveTo>
                  <a:lnTo>
                    <a:pt x="1837148" y="0"/>
                  </a:lnTo>
                  <a:lnTo>
                    <a:pt x="1837148"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1837148" cy="2756958"/>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a:grpSpLocks noChangeAspect="1"/>
          </p:cNvGrpSpPr>
          <p:nvPr/>
        </p:nvGrpSpPr>
        <p:grpSpPr>
          <a:xfrm>
            <a:off x="9672581" y="1518079"/>
            <a:ext cx="7020567" cy="7250841"/>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t="-41303" r="-7717" b="-15119"/>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id="12" name="TextBox 1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13" name="Group 13"/>
          <p:cNvGrpSpPr/>
          <p:nvPr/>
        </p:nvGrpSpPr>
        <p:grpSpPr>
          <a:xfrm>
            <a:off x="17096803" y="557375"/>
            <a:ext cx="137619" cy="1376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6" name="Group 16"/>
          <p:cNvGrpSpPr/>
          <p:nvPr/>
        </p:nvGrpSpPr>
        <p:grpSpPr>
          <a:xfrm>
            <a:off x="17353109" y="557375"/>
            <a:ext cx="137619" cy="1376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9" name="Group 19"/>
          <p:cNvGrpSpPr/>
          <p:nvPr/>
        </p:nvGrpSpPr>
        <p:grpSpPr>
          <a:xfrm>
            <a:off x="17605028" y="557375"/>
            <a:ext cx="137619" cy="13761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2" name="TextBox 22"/>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3" name="TextBox 23"/>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4" name="TextBox 24"/>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25" name="TextBox 25"/>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6" name="TextBox 26"/>
          <p:cNvSpPr txBox="1"/>
          <p:nvPr/>
        </p:nvSpPr>
        <p:spPr>
          <a:xfrm>
            <a:off x="2162931" y="2089027"/>
            <a:ext cx="4987798"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Solutions</a:t>
            </a:r>
          </a:p>
        </p:txBody>
      </p:sp>
      <p:grpSp>
        <p:nvGrpSpPr>
          <p:cNvPr id="27" name="Group 27"/>
          <p:cNvGrpSpPr/>
          <p:nvPr/>
        </p:nvGrpSpPr>
        <p:grpSpPr>
          <a:xfrm>
            <a:off x="2162931" y="3671814"/>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0" name="TextBox 30"/>
          <p:cNvSpPr txBox="1"/>
          <p:nvPr/>
        </p:nvSpPr>
        <p:spPr>
          <a:xfrm>
            <a:off x="3160051" y="4277844"/>
            <a:ext cx="4806749" cy="258597"/>
          </a:xfrm>
          <a:prstGeom prst="rect">
            <a:avLst/>
          </a:prstGeom>
        </p:spPr>
        <p:txBody>
          <a:bodyPr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@@S1$$</a:t>
            </a:r>
          </a:p>
        </p:txBody>
      </p:sp>
      <p:sp>
        <p:nvSpPr>
          <p:cNvPr id="31" name="TextBox 31"/>
          <p:cNvSpPr txBox="1"/>
          <p:nvPr/>
        </p:nvSpPr>
        <p:spPr>
          <a:xfrm>
            <a:off x="2253751" y="3838287"/>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01</a:t>
            </a:r>
          </a:p>
        </p:txBody>
      </p:sp>
      <p:sp>
        <p:nvSpPr>
          <p:cNvPr id="32" name="TextBox 32"/>
          <p:cNvSpPr txBox="1"/>
          <p:nvPr/>
        </p:nvSpPr>
        <p:spPr>
          <a:xfrm>
            <a:off x="3160050" y="3681328"/>
            <a:ext cx="5221949" cy="291042"/>
          </a:xfrm>
          <a:prstGeom prst="rect">
            <a:avLst/>
          </a:prstGeom>
        </p:spPr>
        <p:txBody>
          <a:bodyPr wrap="square" lIns="0" tIns="0" rIns="0" bIns="0" rtlCol="0" anchor="t">
            <a:spAutoFit/>
          </a:bodyPr>
          <a:lstStyle/>
          <a:p>
            <a:pPr algn="l">
              <a:lnSpc>
                <a:spcPts val="2239"/>
              </a:lnSpc>
              <a:spcBef>
                <a:spcPct val="0"/>
              </a:spcBef>
            </a:pPr>
            <a:r>
              <a:rPr lang="en-US" sz="2400" b="1" dirty="0">
                <a:solidFill>
                  <a:srgbClr val="305A72"/>
                </a:solidFill>
                <a:latin typeface="Open Sans Bold"/>
                <a:ea typeface="Open Sans Bold"/>
                <a:cs typeface="Open Sans Bold"/>
                <a:sym typeface="Open Sans Bold"/>
              </a:rPr>
              <a:t>@@S1t$$</a:t>
            </a:r>
          </a:p>
        </p:txBody>
      </p:sp>
      <p:grpSp>
        <p:nvGrpSpPr>
          <p:cNvPr id="33" name="Group 33"/>
          <p:cNvGrpSpPr/>
          <p:nvPr/>
        </p:nvGrpSpPr>
        <p:grpSpPr>
          <a:xfrm>
            <a:off x="2162931" y="6406381"/>
            <a:ext cx="677751" cy="677751"/>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519"/>
                </a:lnSpc>
              </a:pPr>
              <a:endParaRPr/>
            </a:p>
          </p:txBody>
        </p:sp>
      </p:grpSp>
      <p:sp>
        <p:nvSpPr>
          <p:cNvPr id="36" name="TextBox 36"/>
          <p:cNvSpPr txBox="1"/>
          <p:nvPr/>
        </p:nvSpPr>
        <p:spPr>
          <a:xfrm>
            <a:off x="3160050" y="7099696"/>
            <a:ext cx="5221949" cy="258597"/>
          </a:xfrm>
          <a:prstGeom prst="rect">
            <a:avLst/>
          </a:prstGeom>
        </p:spPr>
        <p:txBody>
          <a:bodyPr wrap="square" lIns="0" tIns="0" rIns="0" bIns="0" rtlCol="0" anchor="t">
            <a:spAutoFit/>
          </a:bodyPr>
          <a:lstStyle/>
          <a:p>
            <a:pPr algn="l">
              <a:lnSpc>
                <a:spcPts val="1960"/>
              </a:lnSpc>
              <a:spcBef>
                <a:spcPct val="0"/>
              </a:spcBef>
            </a:pPr>
            <a:r>
              <a:rPr lang="en-US" sz="2000" dirty="0">
                <a:solidFill>
                  <a:srgbClr val="1F2020"/>
                </a:solidFill>
                <a:latin typeface="Open Sans"/>
                <a:ea typeface="Open Sans"/>
                <a:cs typeface="Open Sans"/>
                <a:sym typeface="Open Sans"/>
              </a:rPr>
              <a:t>@@S2$$</a:t>
            </a:r>
          </a:p>
        </p:txBody>
      </p:sp>
      <p:sp>
        <p:nvSpPr>
          <p:cNvPr id="37" name="TextBox 37"/>
          <p:cNvSpPr txBox="1"/>
          <p:nvPr/>
        </p:nvSpPr>
        <p:spPr>
          <a:xfrm>
            <a:off x="2253751" y="6572854"/>
            <a:ext cx="496110" cy="33972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Open Sans Bold"/>
                <a:ea typeface="Open Sans Bold"/>
                <a:cs typeface="Open Sans Bold"/>
                <a:sym typeface="Open Sans Bold"/>
              </a:rPr>
              <a:t>02</a:t>
            </a:r>
          </a:p>
        </p:txBody>
      </p:sp>
      <p:sp>
        <p:nvSpPr>
          <p:cNvPr id="38" name="TextBox 38"/>
          <p:cNvSpPr txBox="1"/>
          <p:nvPr/>
        </p:nvSpPr>
        <p:spPr>
          <a:xfrm>
            <a:off x="3160050" y="6415895"/>
            <a:ext cx="5602949" cy="291042"/>
          </a:xfrm>
          <a:prstGeom prst="rect">
            <a:avLst/>
          </a:prstGeom>
        </p:spPr>
        <p:txBody>
          <a:bodyPr wrap="square" lIns="0" tIns="0" rIns="0" bIns="0" rtlCol="0" anchor="t">
            <a:spAutoFit/>
          </a:bodyPr>
          <a:lstStyle/>
          <a:p>
            <a:pPr algn="l">
              <a:lnSpc>
                <a:spcPts val="2239"/>
              </a:lnSpc>
              <a:spcBef>
                <a:spcPct val="0"/>
              </a:spcBef>
            </a:pPr>
            <a:r>
              <a:rPr lang="en-US" sz="2400" b="1" dirty="0">
                <a:solidFill>
                  <a:srgbClr val="305A72"/>
                </a:solidFill>
                <a:latin typeface="Open Sans Bold"/>
                <a:ea typeface="Open Sans Bold"/>
                <a:cs typeface="Open Sans Bold"/>
                <a:sym typeface="Open Sans Bold"/>
              </a:rPr>
              <a:t>@@S2t$$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405068"/>
            <a:ext cx="18288000" cy="2881932"/>
            <a:chOff x="0" y="0"/>
            <a:chExt cx="4816593" cy="759027"/>
          </a:xfrm>
        </p:grpSpPr>
        <p:sp>
          <p:nvSpPr>
            <p:cNvPr id="3" name="Freeform 3"/>
            <p:cNvSpPr/>
            <p:nvPr/>
          </p:nvSpPr>
          <p:spPr>
            <a:xfrm>
              <a:off x="0" y="0"/>
              <a:ext cx="4816592" cy="759027"/>
            </a:xfrm>
            <a:custGeom>
              <a:avLst/>
              <a:gdLst/>
              <a:ahLst/>
              <a:cxnLst/>
              <a:rect l="l" t="t" r="r" b="b"/>
              <a:pathLst>
                <a:path w="4816592" h="759027">
                  <a:moveTo>
                    <a:pt x="0" y="0"/>
                  </a:moveTo>
                  <a:lnTo>
                    <a:pt x="4816592" y="0"/>
                  </a:lnTo>
                  <a:lnTo>
                    <a:pt x="4816592" y="759027"/>
                  </a:lnTo>
                  <a:lnTo>
                    <a:pt x="0" y="759027"/>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806652"/>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a:grpSpLocks noChangeAspect="1"/>
          </p:cNvGrpSpPr>
          <p:nvPr/>
        </p:nvGrpSpPr>
        <p:grpSpPr>
          <a:xfrm>
            <a:off x="1039108" y="6048996"/>
            <a:ext cx="3845434" cy="4601192"/>
            <a:chOff x="0" y="0"/>
            <a:chExt cx="3663950" cy="4384040"/>
          </a:xfrm>
        </p:grpSpPr>
        <p:sp>
          <p:nvSpPr>
            <p:cNvPr id="19" name="Freeform 19"/>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4"/>
              <a:stretch>
                <a:fillRect t="-12557" b="-12557"/>
              </a:stretch>
            </a:blipFill>
          </p:spPr>
        </p:sp>
        <p:sp>
          <p:nvSpPr>
            <p:cNvPr id="20" name="Freeform 20"/>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5" name="TextBox 25"/>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26" name="Group 26"/>
          <p:cNvGrpSpPr>
            <a:grpSpLocks noChangeAspect="1"/>
          </p:cNvGrpSpPr>
          <p:nvPr/>
        </p:nvGrpSpPr>
        <p:grpSpPr>
          <a:xfrm>
            <a:off x="5155734" y="6048996"/>
            <a:ext cx="3845434" cy="4601192"/>
            <a:chOff x="0" y="0"/>
            <a:chExt cx="3663950" cy="4384040"/>
          </a:xfrm>
        </p:grpSpPr>
        <p:sp>
          <p:nvSpPr>
            <p:cNvPr id="27" name="Freeform 27"/>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t="-25114"/>
              </a:stretch>
            </a:blipFill>
          </p:spPr>
        </p:sp>
        <p:sp>
          <p:nvSpPr>
            <p:cNvPr id="28" name="Freeform 28"/>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9" name="Group 29"/>
          <p:cNvGrpSpPr>
            <a:grpSpLocks noChangeAspect="1"/>
          </p:cNvGrpSpPr>
          <p:nvPr/>
        </p:nvGrpSpPr>
        <p:grpSpPr>
          <a:xfrm>
            <a:off x="9272361" y="6048996"/>
            <a:ext cx="3845434" cy="4601192"/>
            <a:chOff x="0" y="0"/>
            <a:chExt cx="3663950" cy="4384040"/>
          </a:xfrm>
        </p:grpSpPr>
        <p:sp>
          <p:nvSpPr>
            <p:cNvPr id="30" name="Freeform 30"/>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40029" r="-40029"/>
              </a:stretch>
            </a:blipFill>
          </p:spPr>
        </p:sp>
        <p:sp>
          <p:nvSpPr>
            <p:cNvPr id="31" name="Freeform 31"/>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32" name="Group 32"/>
          <p:cNvGrpSpPr>
            <a:grpSpLocks noChangeAspect="1"/>
          </p:cNvGrpSpPr>
          <p:nvPr/>
        </p:nvGrpSpPr>
        <p:grpSpPr>
          <a:xfrm>
            <a:off x="13388987" y="6048996"/>
            <a:ext cx="3845434" cy="4601192"/>
            <a:chOff x="0" y="0"/>
            <a:chExt cx="3663950" cy="4384040"/>
          </a:xfrm>
        </p:grpSpPr>
        <p:sp>
          <p:nvSpPr>
            <p:cNvPr id="33" name="Freeform 33"/>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7"/>
              <a:stretch>
                <a:fillRect l="-43503" r="-36219"/>
              </a:stretch>
            </a:blipFill>
          </p:spPr>
        </p:sp>
        <p:sp>
          <p:nvSpPr>
            <p:cNvPr id="34" name="Freeform 34"/>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35" name="TextBox 35"/>
          <p:cNvSpPr txBox="1"/>
          <p:nvPr/>
        </p:nvSpPr>
        <p:spPr>
          <a:xfrm>
            <a:off x="5155735" y="2089027"/>
            <a:ext cx="6981038" cy="718145"/>
          </a:xfrm>
          <a:prstGeom prst="rect">
            <a:avLst/>
          </a:prstGeom>
        </p:spPr>
        <p:txBody>
          <a:bodyPr wrap="square" lIns="0" tIns="0" rIns="0" bIns="0" rtlCol="0" anchor="t">
            <a:spAutoFit/>
          </a:bodyPr>
          <a:lstStyle/>
          <a:p>
            <a:pPr algn="ctr">
              <a:lnSpc>
                <a:spcPts val="5600"/>
              </a:lnSpc>
            </a:pPr>
            <a:r>
              <a:rPr lang="en-US" sz="5000" b="1" dirty="0">
                <a:solidFill>
                  <a:srgbClr val="1F2020"/>
                </a:solidFill>
                <a:latin typeface="Montserrat Bold"/>
                <a:ea typeface="Montserrat Bold"/>
                <a:cs typeface="Montserrat Bold"/>
                <a:sym typeface="Montserrat Bold"/>
              </a:rPr>
              <a:t>Market Opportunity </a:t>
            </a:r>
          </a:p>
        </p:txBody>
      </p:sp>
      <p:grpSp>
        <p:nvGrpSpPr>
          <p:cNvPr id="36" name="Group 36"/>
          <p:cNvGrpSpPr/>
          <p:nvPr/>
        </p:nvGrpSpPr>
        <p:grpSpPr>
          <a:xfrm>
            <a:off x="1459908" y="3611978"/>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9" name="TextBox 39"/>
          <p:cNvSpPr txBox="1"/>
          <p:nvPr/>
        </p:nvSpPr>
        <p:spPr>
          <a:xfrm>
            <a:off x="2314330" y="3816125"/>
            <a:ext cx="2841403" cy="229743"/>
          </a:xfrm>
          <a:prstGeom prst="rect">
            <a:avLst/>
          </a:prstGeom>
        </p:spPr>
        <p:txBody>
          <a:bodyPr wrap="square" lIns="0" tIns="0" rIns="0" bIns="0" rtlCol="0" anchor="t">
            <a:spAutoFit/>
          </a:bodyPr>
          <a:lstStyle/>
          <a:p>
            <a:pPr algn="l">
              <a:lnSpc>
                <a:spcPts val="1680"/>
              </a:lnSpc>
              <a:spcBef>
                <a:spcPct val="0"/>
              </a:spcBef>
            </a:pPr>
            <a:r>
              <a:rPr lang="en-US" sz="2000" dirty="0">
                <a:solidFill>
                  <a:srgbClr val="1F2020"/>
                </a:solidFill>
                <a:latin typeface="Open Sans"/>
                <a:ea typeface="Open Sans"/>
                <a:cs typeface="Open Sans"/>
                <a:sym typeface="Open Sans"/>
              </a:rPr>
              <a:t>@@MO1$$</a:t>
            </a:r>
          </a:p>
        </p:txBody>
      </p:sp>
      <p:sp>
        <p:nvSpPr>
          <p:cNvPr id="40" name="TextBox 40"/>
          <p:cNvSpPr txBox="1"/>
          <p:nvPr/>
        </p:nvSpPr>
        <p:spPr>
          <a:xfrm>
            <a:off x="1550728" y="37879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41" name="Group 41"/>
          <p:cNvGrpSpPr/>
          <p:nvPr/>
        </p:nvGrpSpPr>
        <p:grpSpPr>
          <a:xfrm>
            <a:off x="5576534" y="3611978"/>
            <a:ext cx="677751" cy="677751"/>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4" name="TextBox 44"/>
          <p:cNvSpPr txBox="1"/>
          <p:nvPr/>
        </p:nvSpPr>
        <p:spPr>
          <a:xfrm>
            <a:off x="6571001" y="3825624"/>
            <a:ext cx="2734683" cy="229743"/>
          </a:xfrm>
          <a:prstGeom prst="rect">
            <a:avLst/>
          </a:prstGeom>
        </p:spPr>
        <p:txBody>
          <a:bodyPr wrap="square" lIns="0" tIns="0" rIns="0" bIns="0" rtlCol="0" anchor="t">
            <a:spAutoFit/>
          </a:bodyPr>
          <a:lstStyle/>
          <a:p>
            <a:pPr algn="l">
              <a:lnSpc>
                <a:spcPts val="1680"/>
              </a:lnSpc>
              <a:spcBef>
                <a:spcPct val="0"/>
              </a:spcBef>
            </a:pPr>
            <a:r>
              <a:rPr lang="en-US" sz="2000" dirty="0">
                <a:solidFill>
                  <a:srgbClr val="1F2020"/>
                </a:solidFill>
                <a:latin typeface="Open Sans"/>
                <a:ea typeface="Open Sans"/>
                <a:cs typeface="Open Sans"/>
                <a:sym typeface="Open Sans"/>
              </a:rPr>
              <a:t>@@MO2$$</a:t>
            </a:r>
          </a:p>
        </p:txBody>
      </p:sp>
      <p:sp>
        <p:nvSpPr>
          <p:cNvPr id="45" name="TextBox 45"/>
          <p:cNvSpPr txBox="1"/>
          <p:nvPr/>
        </p:nvSpPr>
        <p:spPr>
          <a:xfrm>
            <a:off x="5667355" y="37879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6" name="Group 46"/>
          <p:cNvGrpSpPr/>
          <p:nvPr/>
        </p:nvGrpSpPr>
        <p:grpSpPr>
          <a:xfrm>
            <a:off x="9693161" y="3611978"/>
            <a:ext cx="677751" cy="677751"/>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9" name="TextBox 49"/>
          <p:cNvSpPr txBox="1"/>
          <p:nvPr/>
        </p:nvSpPr>
        <p:spPr>
          <a:xfrm>
            <a:off x="10675534" y="3787977"/>
            <a:ext cx="2746776" cy="229743"/>
          </a:xfrm>
          <a:prstGeom prst="rect">
            <a:avLst/>
          </a:prstGeom>
        </p:spPr>
        <p:txBody>
          <a:bodyPr wrap="square" lIns="0" tIns="0" rIns="0" bIns="0" rtlCol="0" anchor="t">
            <a:spAutoFit/>
          </a:bodyPr>
          <a:lstStyle/>
          <a:p>
            <a:pPr algn="l">
              <a:lnSpc>
                <a:spcPts val="1680"/>
              </a:lnSpc>
              <a:spcBef>
                <a:spcPct val="0"/>
              </a:spcBef>
            </a:pPr>
            <a:r>
              <a:rPr lang="en-US" sz="2000" dirty="0">
                <a:solidFill>
                  <a:srgbClr val="1F2020"/>
                </a:solidFill>
                <a:latin typeface="Open Sans"/>
                <a:ea typeface="Open Sans"/>
                <a:cs typeface="Open Sans"/>
                <a:sym typeface="Open Sans"/>
              </a:rPr>
              <a:t>@@MO3$$</a:t>
            </a:r>
          </a:p>
        </p:txBody>
      </p:sp>
      <p:sp>
        <p:nvSpPr>
          <p:cNvPr id="50" name="TextBox 50"/>
          <p:cNvSpPr txBox="1"/>
          <p:nvPr/>
        </p:nvSpPr>
        <p:spPr>
          <a:xfrm>
            <a:off x="9783981" y="37879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51" name="Group 51"/>
          <p:cNvGrpSpPr/>
          <p:nvPr/>
        </p:nvGrpSpPr>
        <p:grpSpPr>
          <a:xfrm>
            <a:off x="13809787" y="3611978"/>
            <a:ext cx="677751" cy="67775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54" name="TextBox 54"/>
          <p:cNvSpPr txBox="1"/>
          <p:nvPr/>
        </p:nvSpPr>
        <p:spPr>
          <a:xfrm>
            <a:off x="14875015" y="3758913"/>
            <a:ext cx="3392231" cy="229743"/>
          </a:xfrm>
          <a:prstGeom prst="rect">
            <a:avLst/>
          </a:prstGeom>
        </p:spPr>
        <p:txBody>
          <a:bodyPr wrap="square" lIns="0" tIns="0" rIns="0" bIns="0" rtlCol="0" anchor="t">
            <a:spAutoFit/>
          </a:bodyPr>
          <a:lstStyle/>
          <a:p>
            <a:pPr algn="l">
              <a:lnSpc>
                <a:spcPts val="1680"/>
              </a:lnSpc>
              <a:spcBef>
                <a:spcPct val="0"/>
              </a:spcBef>
            </a:pPr>
            <a:r>
              <a:rPr lang="en-US" sz="2000" dirty="0">
                <a:solidFill>
                  <a:srgbClr val="1F2020"/>
                </a:solidFill>
                <a:latin typeface="Open Sans"/>
                <a:ea typeface="Open Sans"/>
                <a:cs typeface="Open Sans"/>
                <a:sym typeface="Open Sans"/>
              </a:rPr>
              <a:t>@@MO4$$</a:t>
            </a:r>
          </a:p>
        </p:txBody>
      </p:sp>
      <p:sp>
        <p:nvSpPr>
          <p:cNvPr id="55" name="TextBox 55"/>
          <p:cNvSpPr txBox="1"/>
          <p:nvPr/>
        </p:nvSpPr>
        <p:spPr>
          <a:xfrm>
            <a:off x="13900608" y="37879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56" name="TextBox 39">
            <a:extLst>
              <a:ext uri="{FF2B5EF4-FFF2-40B4-BE49-F238E27FC236}">
                <a16:creationId xmlns:a16="http://schemas.microsoft.com/office/drawing/2014/main" id="{F5197F01-D0F9-9CAA-2E2A-2DCAE1CC2C55}"/>
              </a:ext>
            </a:extLst>
          </p:cNvPr>
          <p:cNvSpPr txBox="1"/>
          <p:nvPr/>
        </p:nvSpPr>
        <p:spPr>
          <a:xfrm>
            <a:off x="1798783" y="3090655"/>
            <a:ext cx="2697017" cy="242952"/>
          </a:xfrm>
          <a:prstGeom prst="rect">
            <a:avLst/>
          </a:prstGeom>
        </p:spPr>
        <p:txBody>
          <a:bodyPr wrap="square" lIns="0" tIns="0" rIns="0" bIns="0" rtlCol="0" anchor="t">
            <a:spAutoFit/>
          </a:bodyPr>
          <a:lstStyle/>
          <a:p>
            <a:pPr algn="l">
              <a:lnSpc>
                <a:spcPts val="1680"/>
              </a:lnSpc>
              <a:spcBef>
                <a:spcPct val="0"/>
              </a:spcBef>
            </a:pPr>
            <a:r>
              <a:rPr lang="en-US" sz="2400" b="1" dirty="0">
                <a:solidFill>
                  <a:srgbClr val="1F2020"/>
                </a:solidFill>
                <a:latin typeface="Open Sans"/>
                <a:ea typeface="Open Sans"/>
                <a:cs typeface="Open Sans"/>
                <a:sym typeface="Open Sans"/>
              </a:rPr>
              <a:t>@@MO1t$$</a:t>
            </a:r>
          </a:p>
        </p:txBody>
      </p:sp>
      <p:sp>
        <p:nvSpPr>
          <p:cNvPr id="57" name="TextBox 39">
            <a:extLst>
              <a:ext uri="{FF2B5EF4-FFF2-40B4-BE49-F238E27FC236}">
                <a16:creationId xmlns:a16="http://schemas.microsoft.com/office/drawing/2014/main" id="{0D36D39B-380E-5B16-9D9A-907C8FD86419}"/>
              </a:ext>
            </a:extLst>
          </p:cNvPr>
          <p:cNvSpPr txBox="1"/>
          <p:nvPr/>
        </p:nvSpPr>
        <p:spPr>
          <a:xfrm>
            <a:off x="5915409" y="3035798"/>
            <a:ext cx="2697017" cy="242952"/>
          </a:xfrm>
          <a:prstGeom prst="rect">
            <a:avLst/>
          </a:prstGeom>
        </p:spPr>
        <p:txBody>
          <a:bodyPr wrap="square" lIns="0" tIns="0" rIns="0" bIns="0" rtlCol="0" anchor="t">
            <a:spAutoFit/>
          </a:bodyPr>
          <a:lstStyle/>
          <a:p>
            <a:pPr algn="l">
              <a:lnSpc>
                <a:spcPts val="1680"/>
              </a:lnSpc>
              <a:spcBef>
                <a:spcPct val="0"/>
              </a:spcBef>
            </a:pPr>
            <a:r>
              <a:rPr lang="en-US" sz="2400" b="1" dirty="0">
                <a:solidFill>
                  <a:srgbClr val="1F2020"/>
                </a:solidFill>
                <a:latin typeface="Open Sans"/>
                <a:ea typeface="Open Sans"/>
                <a:cs typeface="Open Sans"/>
                <a:sym typeface="Open Sans"/>
              </a:rPr>
              <a:t>@@MO2t$$</a:t>
            </a:r>
          </a:p>
        </p:txBody>
      </p:sp>
      <p:sp>
        <p:nvSpPr>
          <p:cNvPr id="58" name="TextBox 39">
            <a:extLst>
              <a:ext uri="{FF2B5EF4-FFF2-40B4-BE49-F238E27FC236}">
                <a16:creationId xmlns:a16="http://schemas.microsoft.com/office/drawing/2014/main" id="{80DC64BC-51C6-7398-57A0-EF07F81A59F6}"/>
              </a:ext>
            </a:extLst>
          </p:cNvPr>
          <p:cNvSpPr txBox="1"/>
          <p:nvPr/>
        </p:nvSpPr>
        <p:spPr>
          <a:xfrm>
            <a:off x="10032035" y="2980941"/>
            <a:ext cx="2697017" cy="242952"/>
          </a:xfrm>
          <a:prstGeom prst="rect">
            <a:avLst/>
          </a:prstGeom>
        </p:spPr>
        <p:txBody>
          <a:bodyPr wrap="square" lIns="0" tIns="0" rIns="0" bIns="0" rtlCol="0" anchor="t">
            <a:spAutoFit/>
          </a:bodyPr>
          <a:lstStyle/>
          <a:p>
            <a:pPr algn="l">
              <a:lnSpc>
                <a:spcPts val="1680"/>
              </a:lnSpc>
              <a:spcBef>
                <a:spcPct val="0"/>
              </a:spcBef>
            </a:pPr>
            <a:r>
              <a:rPr lang="en-US" sz="2400" b="1" dirty="0">
                <a:solidFill>
                  <a:srgbClr val="1F2020"/>
                </a:solidFill>
                <a:latin typeface="Open Sans"/>
                <a:ea typeface="Open Sans"/>
                <a:cs typeface="Open Sans"/>
                <a:sym typeface="Open Sans"/>
              </a:rPr>
              <a:t>@@MO3t$$</a:t>
            </a:r>
          </a:p>
        </p:txBody>
      </p:sp>
      <p:sp>
        <p:nvSpPr>
          <p:cNvPr id="59" name="TextBox 39">
            <a:extLst>
              <a:ext uri="{FF2B5EF4-FFF2-40B4-BE49-F238E27FC236}">
                <a16:creationId xmlns:a16="http://schemas.microsoft.com/office/drawing/2014/main" id="{DB33BAF3-E2B8-3BB4-50CF-1BD4DB23C754}"/>
              </a:ext>
            </a:extLst>
          </p:cNvPr>
          <p:cNvSpPr txBox="1"/>
          <p:nvPr/>
        </p:nvSpPr>
        <p:spPr>
          <a:xfrm>
            <a:off x="14148661" y="2926084"/>
            <a:ext cx="2697017" cy="242952"/>
          </a:xfrm>
          <a:prstGeom prst="rect">
            <a:avLst/>
          </a:prstGeom>
        </p:spPr>
        <p:txBody>
          <a:bodyPr wrap="square" lIns="0" tIns="0" rIns="0" bIns="0" rtlCol="0" anchor="t">
            <a:spAutoFit/>
          </a:bodyPr>
          <a:lstStyle/>
          <a:p>
            <a:pPr algn="l">
              <a:lnSpc>
                <a:spcPts val="1680"/>
              </a:lnSpc>
              <a:spcBef>
                <a:spcPct val="0"/>
              </a:spcBef>
            </a:pPr>
            <a:r>
              <a:rPr lang="en-US" sz="2400" b="1" dirty="0">
                <a:solidFill>
                  <a:srgbClr val="1F2020"/>
                </a:solidFill>
                <a:latin typeface="Open Sans"/>
                <a:ea typeface="Open Sans"/>
                <a:cs typeface="Open Sans"/>
                <a:sym typeface="Open Sans"/>
              </a:rPr>
              <a:t>@@MO4t$$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319105"/>
            <a:ext cx="18288000" cy="3967895"/>
            <a:chOff x="0" y="0"/>
            <a:chExt cx="4816593" cy="1045042"/>
          </a:xfrm>
        </p:grpSpPr>
        <p:sp>
          <p:nvSpPr>
            <p:cNvPr id="3" name="Freeform 3"/>
            <p:cNvSpPr/>
            <p:nvPr/>
          </p:nvSpPr>
          <p:spPr>
            <a:xfrm>
              <a:off x="0" y="0"/>
              <a:ext cx="4816592" cy="1045042"/>
            </a:xfrm>
            <a:custGeom>
              <a:avLst/>
              <a:gdLst/>
              <a:ahLst/>
              <a:cxnLst/>
              <a:rect l="l" t="t" r="r" b="b"/>
              <a:pathLst>
                <a:path w="4816592" h="1045042">
                  <a:moveTo>
                    <a:pt x="0" y="0"/>
                  </a:moveTo>
                  <a:lnTo>
                    <a:pt x="4816592" y="0"/>
                  </a:lnTo>
                  <a:lnTo>
                    <a:pt x="4816592" y="1045042"/>
                  </a:lnTo>
                  <a:lnTo>
                    <a:pt x="0" y="1045042"/>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1092667"/>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1" name="Freeform 2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grpSp>
        <p:nvGrpSpPr>
          <p:cNvPr id="23" name="Group 23"/>
          <p:cNvGrpSpPr>
            <a:grpSpLocks noChangeAspect="1"/>
          </p:cNvGrpSpPr>
          <p:nvPr/>
        </p:nvGrpSpPr>
        <p:grpSpPr>
          <a:xfrm>
            <a:off x="1622045" y="1676824"/>
            <a:ext cx="6839591" cy="9191367"/>
            <a:chOff x="0" y="0"/>
            <a:chExt cx="3663950" cy="4923790"/>
          </a:xfrm>
        </p:grpSpPr>
        <p:sp>
          <p:nvSpPr>
            <p:cNvPr id="24" name="Freeform 24"/>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l="-95570" r="-34142"/>
              </a:stretch>
            </a:blipFill>
          </p:spPr>
        </p:sp>
        <p:sp>
          <p:nvSpPr>
            <p:cNvPr id="25" name="Freeform 25"/>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6" name="Group 26"/>
          <p:cNvGrpSpPr>
            <a:grpSpLocks noChangeAspect="1"/>
          </p:cNvGrpSpPr>
          <p:nvPr/>
        </p:nvGrpSpPr>
        <p:grpSpPr>
          <a:xfrm>
            <a:off x="8671186" y="4018509"/>
            <a:ext cx="3845434" cy="4601192"/>
            <a:chOff x="0" y="0"/>
            <a:chExt cx="3663950" cy="4384040"/>
          </a:xfrm>
        </p:grpSpPr>
        <p:sp>
          <p:nvSpPr>
            <p:cNvPr id="27" name="Freeform 27"/>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t="-25114"/>
              </a:stretch>
            </a:blipFill>
          </p:spPr>
        </p:sp>
        <p:sp>
          <p:nvSpPr>
            <p:cNvPr id="28" name="Freeform 28"/>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9" name="Group 29"/>
          <p:cNvGrpSpPr>
            <a:grpSpLocks noChangeAspect="1"/>
          </p:cNvGrpSpPr>
          <p:nvPr/>
        </p:nvGrpSpPr>
        <p:grpSpPr>
          <a:xfrm>
            <a:off x="12726170" y="4018509"/>
            <a:ext cx="3845434" cy="4601192"/>
            <a:chOff x="0" y="0"/>
            <a:chExt cx="3663950" cy="4384040"/>
          </a:xfrm>
        </p:grpSpPr>
        <p:sp>
          <p:nvSpPr>
            <p:cNvPr id="30" name="Freeform 30"/>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33656" r="-46403"/>
              </a:stretch>
            </a:blipFill>
          </p:spPr>
        </p:sp>
        <p:sp>
          <p:nvSpPr>
            <p:cNvPr id="31" name="Freeform 31"/>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32" name="TextBox 32"/>
          <p:cNvSpPr txBox="1"/>
          <p:nvPr/>
        </p:nvSpPr>
        <p:spPr>
          <a:xfrm>
            <a:off x="9465452" y="1882046"/>
            <a:ext cx="5830720" cy="717476"/>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Our Portfolio</a:t>
            </a:r>
          </a:p>
        </p:txBody>
      </p:sp>
      <p:sp>
        <p:nvSpPr>
          <p:cNvPr id="33" name="TextBox 33"/>
          <p:cNvSpPr txBox="1"/>
          <p:nvPr/>
        </p:nvSpPr>
        <p:spPr>
          <a:xfrm>
            <a:off x="9465452" y="2895854"/>
            <a:ext cx="6475391" cy="407372"/>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66820"/>
            <a:ext cx="18288000" cy="5120180"/>
            <a:chOff x="0" y="0"/>
            <a:chExt cx="4816593" cy="1348525"/>
          </a:xfrm>
        </p:grpSpPr>
        <p:sp>
          <p:nvSpPr>
            <p:cNvPr id="3" name="Freeform 3"/>
            <p:cNvSpPr/>
            <p:nvPr/>
          </p:nvSpPr>
          <p:spPr>
            <a:xfrm>
              <a:off x="0" y="0"/>
              <a:ext cx="4816592" cy="1348525"/>
            </a:xfrm>
            <a:custGeom>
              <a:avLst/>
              <a:gdLst/>
              <a:ahLst/>
              <a:cxnLst/>
              <a:rect l="l" t="t" r="r" b="b"/>
              <a:pathLst>
                <a:path w="4816592" h="1348525">
                  <a:moveTo>
                    <a:pt x="0" y="0"/>
                  </a:moveTo>
                  <a:lnTo>
                    <a:pt x="4816592" y="0"/>
                  </a:lnTo>
                  <a:lnTo>
                    <a:pt x="4816592" y="1348525"/>
                  </a:lnTo>
                  <a:lnTo>
                    <a:pt x="0" y="1348525"/>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1396150"/>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id="21" name="Freeform 21"/>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Ingoude Company</a:t>
            </a:r>
          </a:p>
        </p:txBody>
      </p:sp>
      <p:sp>
        <p:nvSpPr>
          <p:cNvPr id="23" name="TextBox 23"/>
          <p:cNvSpPr txBox="1"/>
          <p:nvPr/>
        </p:nvSpPr>
        <p:spPr>
          <a:xfrm>
            <a:off x="2051442"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Alfredo Torres</a:t>
            </a:r>
          </a:p>
        </p:txBody>
      </p:sp>
      <p:sp>
        <p:nvSpPr>
          <p:cNvPr id="24" name="TextBox 24"/>
          <p:cNvSpPr txBox="1"/>
          <p:nvPr/>
        </p:nvSpPr>
        <p:spPr>
          <a:xfrm>
            <a:off x="1894451"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5" name="TextBox 25"/>
          <p:cNvSpPr txBox="1"/>
          <p:nvPr/>
        </p:nvSpPr>
        <p:spPr>
          <a:xfrm>
            <a:off x="5867974"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Adeline Palmerston</a:t>
            </a:r>
          </a:p>
        </p:txBody>
      </p:sp>
      <p:sp>
        <p:nvSpPr>
          <p:cNvPr id="26" name="TextBox 26"/>
          <p:cNvSpPr txBox="1"/>
          <p:nvPr/>
        </p:nvSpPr>
        <p:spPr>
          <a:xfrm>
            <a:off x="5710983"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7" name="TextBox 27"/>
          <p:cNvSpPr txBox="1"/>
          <p:nvPr/>
        </p:nvSpPr>
        <p:spPr>
          <a:xfrm>
            <a:off x="9684506"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Benjamin Shah</a:t>
            </a:r>
          </a:p>
        </p:txBody>
      </p:sp>
      <p:sp>
        <p:nvSpPr>
          <p:cNvPr id="28" name="TextBox 28"/>
          <p:cNvSpPr txBox="1"/>
          <p:nvPr/>
        </p:nvSpPr>
        <p:spPr>
          <a:xfrm>
            <a:off x="9527514"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id="29" name="TextBox 29"/>
          <p:cNvSpPr txBox="1"/>
          <p:nvPr/>
        </p:nvSpPr>
        <p:spPr>
          <a:xfrm>
            <a:off x="13501037" y="6908404"/>
            <a:ext cx="2735520"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Greta Mae Evans</a:t>
            </a:r>
          </a:p>
        </p:txBody>
      </p:sp>
      <p:sp>
        <p:nvSpPr>
          <p:cNvPr id="30" name="TextBox 30"/>
          <p:cNvSpPr txBox="1"/>
          <p:nvPr/>
        </p:nvSpPr>
        <p:spPr>
          <a:xfrm>
            <a:off x="13344046" y="7387119"/>
            <a:ext cx="3049503" cy="826174"/>
          </a:xfrm>
          <a:prstGeom prst="rect">
            <a:avLst/>
          </a:prstGeom>
        </p:spPr>
        <p:txBody>
          <a:bodyPr lIns="0" tIns="0" rIns="0" bIns="0" rtlCol="0" anchor="t">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grpSp>
        <p:nvGrpSpPr>
          <p:cNvPr id="31" name="Group 31"/>
          <p:cNvGrpSpPr>
            <a:grpSpLocks noChangeAspect="1"/>
          </p:cNvGrpSpPr>
          <p:nvPr/>
        </p:nvGrpSpPr>
        <p:grpSpPr>
          <a:xfrm>
            <a:off x="1965779" y="3713402"/>
            <a:ext cx="2918235" cy="2906835"/>
            <a:chOff x="0" y="0"/>
            <a:chExt cx="6502400" cy="6477000"/>
          </a:xfrm>
        </p:grpSpPr>
        <p:sp>
          <p:nvSpPr>
            <p:cNvPr id="32" name="Freeform 3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14594" r="223" b="-35498"/>
              </a:stretch>
            </a:blipFill>
          </p:spPr>
        </p:sp>
        <p:sp>
          <p:nvSpPr>
            <p:cNvPr id="33" name="Freeform 3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34" name="Group 34"/>
          <p:cNvGrpSpPr>
            <a:grpSpLocks noChangeAspect="1"/>
          </p:cNvGrpSpPr>
          <p:nvPr/>
        </p:nvGrpSpPr>
        <p:grpSpPr>
          <a:xfrm>
            <a:off x="5782311" y="3713402"/>
            <a:ext cx="2918235" cy="2906835"/>
            <a:chOff x="0" y="0"/>
            <a:chExt cx="6502400" cy="6477000"/>
          </a:xfrm>
        </p:grpSpPr>
        <p:sp>
          <p:nvSpPr>
            <p:cNvPr id="35" name="Freeform 3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712" r="-24712"/>
              </a:stretch>
            </a:blipFill>
          </p:spPr>
        </p:sp>
        <p:sp>
          <p:nvSpPr>
            <p:cNvPr id="36" name="Freeform 3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37" name="Group 37"/>
          <p:cNvGrpSpPr>
            <a:grpSpLocks noChangeAspect="1"/>
          </p:cNvGrpSpPr>
          <p:nvPr/>
        </p:nvGrpSpPr>
        <p:grpSpPr>
          <a:xfrm>
            <a:off x="9598842" y="3713402"/>
            <a:ext cx="2918235" cy="2906835"/>
            <a:chOff x="0" y="0"/>
            <a:chExt cx="6502400" cy="6477000"/>
          </a:xfrm>
        </p:grpSpPr>
        <p:sp>
          <p:nvSpPr>
            <p:cNvPr id="38" name="Freeform 3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572" t="-12588" r="-43348"/>
              </a:stretch>
            </a:blipFill>
          </p:spPr>
        </p:sp>
        <p:sp>
          <p:nvSpPr>
            <p:cNvPr id="39" name="Freeform 3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40" name="Group 40"/>
          <p:cNvGrpSpPr>
            <a:grpSpLocks noChangeAspect="1"/>
          </p:cNvGrpSpPr>
          <p:nvPr/>
        </p:nvGrpSpPr>
        <p:grpSpPr>
          <a:xfrm>
            <a:off x="13415374" y="3713402"/>
            <a:ext cx="2918235" cy="2906835"/>
            <a:chOff x="0" y="0"/>
            <a:chExt cx="6502400" cy="6477000"/>
          </a:xfrm>
        </p:grpSpPr>
        <p:sp>
          <p:nvSpPr>
            <p:cNvPr id="41" name="Freeform 4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19512" r="223" b="-30579"/>
              </a:stretch>
            </a:blipFill>
          </p:spPr>
        </p:sp>
        <p:sp>
          <p:nvSpPr>
            <p:cNvPr id="42" name="Freeform 4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43" name="TextBox 43"/>
          <p:cNvSpPr txBox="1"/>
          <p:nvPr/>
        </p:nvSpPr>
        <p:spPr>
          <a:xfrm>
            <a:off x="5579710" y="2193802"/>
            <a:ext cx="7128580" cy="717476"/>
          </a:xfrm>
          <a:prstGeom prst="rect">
            <a:avLst/>
          </a:prstGeom>
        </p:spPr>
        <p:txBody>
          <a:bodyPr lIns="0" tIns="0" rIns="0" bIns="0" rtlCol="0" anchor="t">
            <a:spAutoFit/>
          </a:bodyPr>
          <a:lstStyle/>
          <a:p>
            <a:pPr algn="ctr">
              <a:lnSpc>
                <a:spcPts val="5600"/>
              </a:lnSpc>
            </a:pPr>
            <a:r>
              <a:rPr lang="en-US" sz="5000" b="1">
                <a:solidFill>
                  <a:srgbClr val="1F2020"/>
                </a:solidFill>
                <a:latin typeface="Montserrat Bold"/>
                <a:ea typeface="Montserrat Bold"/>
                <a:cs typeface="Montserrat Bold"/>
                <a:sym typeface="Montserrat Bold"/>
              </a:rPr>
              <a:t>Meet Our 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18" name="Group 18"/>
          <p:cNvGrpSpPr/>
          <p:nvPr/>
        </p:nvGrpSpPr>
        <p:grpSpPr>
          <a:xfrm>
            <a:off x="0" y="0"/>
            <a:ext cx="7556491" cy="5143500"/>
            <a:chOff x="0" y="0"/>
            <a:chExt cx="1990187" cy="1354667"/>
          </a:xfrm>
        </p:grpSpPr>
        <p:sp>
          <p:nvSpPr>
            <p:cNvPr id="19" name="Freeform 19"/>
            <p:cNvSpPr/>
            <p:nvPr/>
          </p:nvSpPr>
          <p:spPr>
            <a:xfrm>
              <a:off x="0" y="0"/>
              <a:ext cx="1990187" cy="1354667"/>
            </a:xfrm>
            <a:custGeom>
              <a:avLst/>
              <a:gdLst/>
              <a:ahLst/>
              <a:cxnLst/>
              <a:rect l="l" t="t" r="r" b="b"/>
              <a:pathLst>
                <a:path w="1990187" h="1354667">
                  <a:moveTo>
                    <a:pt x="0" y="0"/>
                  </a:moveTo>
                  <a:lnTo>
                    <a:pt x="1990187" y="0"/>
                  </a:lnTo>
                  <a:lnTo>
                    <a:pt x="1990187" y="1354667"/>
                  </a:lnTo>
                  <a:lnTo>
                    <a:pt x="0" y="1354667"/>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20" name="TextBox 20"/>
            <p:cNvSpPr txBox="1"/>
            <p:nvPr/>
          </p:nvSpPr>
          <p:spPr>
            <a:xfrm>
              <a:off x="0" y="-47625"/>
              <a:ext cx="1990187" cy="1402292"/>
            </a:xfrm>
            <a:prstGeom prst="rect">
              <a:avLst/>
            </a:prstGeom>
          </p:spPr>
          <p:txBody>
            <a:bodyPr lIns="50800" tIns="50800" rIns="50800" bIns="50800" rtlCol="0" anchor="ctr"/>
            <a:lstStyle/>
            <a:p>
              <a:pPr algn="ctr">
                <a:lnSpc>
                  <a:spcPts val="2239"/>
                </a:lnSpc>
              </a:pPr>
              <a:endParaRPr/>
            </a:p>
          </p:txBody>
        </p:sp>
      </p:grpSp>
      <p:grpSp>
        <p:nvGrpSpPr>
          <p:cNvPr id="21" name="Group 21"/>
          <p:cNvGrpSpPr>
            <a:grpSpLocks noChangeAspect="1"/>
          </p:cNvGrpSpPr>
          <p:nvPr/>
        </p:nvGrpSpPr>
        <p:grpSpPr>
          <a:xfrm>
            <a:off x="1039108" y="3363459"/>
            <a:ext cx="5521778" cy="7420428"/>
            <a:chOff x="0" y="0"/>
            <a:chExt cx="3663950" cy="4923790"/>
          </a:xfrm>
        </p:grpSpPr>
        <p:sp>
          <p:nvSpPr>
            <p:cNvPr id="22" name="Freeform 22"/>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t="-5608" b="-5608"/>
              </a:stretch>
            </a:blipFill>
          </p:spPr>
        </p:sp>
        <p:sp>
          <p:nvSpPr>
            <p:cNvPr id="23" name="Freeform 23"/>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4" name="Group 24"/>
          <p:cNvGrpSpPr>
            <a:grpSpLocks noChangeAspect="1"/>
          </p:cNvGrpSpPr>
          <p:nvPr/>
        </p:nvGrpSpPr>
        <p:grpSpPr>
          <a:xfrm>
            <a:off x="4795602" y="-496887"/>
            <a:ext cx="5521778" cy="7420428"/>
            <a:chOff x="0" y="0"/>
            <a:chExt cx="3663950" cy="4923790"/>
          </a:xfrm>
        </p:grpSpPr>
        <p:sp>
          <p:nvSpPr>
            <p:cNvPr id="25" name="Freeform 2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t="-5608" b="-5608"/>
              </a:stretch>
            </a:blipFill>
          </p:spPr>
        </p:sp>
        <p:sp>
          <p:nvSpPr>
            <p:cNvPr id="26" name="Freeform 2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7" name="Freeform 2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Ingoude Company</a:t>
            </a:r>
          </a:p>
        </p:txBody>
      </p:sp>
      <p:sp>
        <p:nvSpPr>
          <p:cNvPr id="29" name="TextBox 29"/>
          <p:cNvSpPr txBox="1"/>
          <p:nvPr/>
        </p:nvSpPr>
        <p:spPr>
          <a:xfrm>
            <a:off x="11632853" y="2907160"/>
            <a:ext cx="4987798" cy="717476"/>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Our Contact</a:t>
            </a:r>
          </a:p>
        </p:txBody>
      </p:sp>
      <p:sp>
        <p:nvSpPr>
          <p:cNvPr id="30" name="Freeform 30"/>
          <p:cNvSpPr/>
          <p:nvPr/>
        </p:nvSpPr>
        <p:spPr>
          <a:xfrm>
            <a:off x="11632853" y="4628708"/>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1" name="TextBox 31"/>
          <p:cNvSpPr txBox="1"/>
          <p:nvPr/>
        </p:nvSpPr>
        <p:spPr>
          <a:xfrm>
            <a:off x="12270701" y="4616214"/>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+123-456-7890</a:t>
            </a:r>
          </a:p>
        </p:txBody>
      </p:sp>
      <p:sp>
        <p:nvSpPr>
          <p:cNvPr id="32" name="Freeform 32"/>
          <p:cNvSpPr/>
          <p:nvPr/>
        </p:nvSpPr>
        <p:spPr>
          <a:xfrm>
            <a:off x="11632853" y="5443722"/>
            <a:ext cx="351730" cy="351730"/>
          </a:xfrm>
          <a:custGeom>
            <a:avLst/>
            <a:gdLst/>
            <a:ahLst/>
            <a:cxnLst/>
            <a:rect l="l" t="t" r="r" b="b"/>
            <a:pathLst>
              <a:path w="351730" h="351730">
                <a:moveTo>
                  <a:pt x="0" y="0"/>
                </a:moveTo>
                <a:lnTo>
                  <a:pt x="351730" y="0"/>
                </a:lnTo>
                <a:lnTo>
                  <a:pt x="351730" y="351730"/>
                </a:lnTo>
                <a:lnTo>
                  <a:pt x="0" y="3517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3" name="TextBox 33"/>
          <p:cNvSpPr txBox="1"/>
          <p:nvPr/>
        </p:nvSpPr>
        <p:spPr>
          <a:xfrm>
            <a:off x="12270701" y="5431228"/>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www.reallygreatsite.com</a:t>
            </a:r>
          </a:p>
        </p:txBody>
      </p:sp>
      <p:sp>
        <p:nvSpPr>
          <p:cNvPr id="34" name="Freeform 34"/>
          <p:cNvSpPr/>
          <p:nvPr/>
        </p:nvSpPr>
        <p:spPr>
          <a:xfrm>
            <a:off x="11632853" y="6254965"/>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5" name="TextBox 35"/>
          <p:cNvSpPr txBox="1"/>
          <p:nvPr/>
        </p:nvSpPr>
        <p:spPr>
          <a:xfrm>
            <a:off x="12270701" y="6249185"/>
            <a:ext cx="3497630"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hello@reallygreatsite.com</a:t>
            </a:r>
          </a:p>
        </p:txBody>
      </p:sp>
      <p:sp>
        <p:nvSpPr>
          <p:cNvPr id="36" name="Freeform 36"/>
          <p:cNvSpPr/>
          <p:nvPr/>
        </p:nvSpPr>
        <p:spPr>
          <a:xfrm>
            <a:off x="11632853" y="7066209"/>
            <a:ext cx="351730" cy="351730"/>
          </a:xfrm>
          <a:custGeom>
            <a:avLst/>
            <a:gdLst/>
            <a:ahLst/>
            <a:cxnLst/>
            <a:rect l="l" t="t" r="r" b="b"/>
            <a:pathLst>
              <a:path w="351730" h="351730">
                <a:moveTo>
                  <a:pt x="0" y="0"/>
                </a:moveTo>
                <a:lnTo>
                  <a:pt x="351730" y="0"/>
                </a:lnTo>
                <a:lnTo>
                  <a:pt x="351730" y="351731"/>
                </a:lnTo>
                <a:lnTo>
                  <a:pt x="0" y="3517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7" name="TextBox 37"/>
          <p:cNvSpPr txBox="1"/>
          <p:nvPr/>
        </p:nvSpPr>
        <p:spPr>
          <a:xfrm>
            <a:off x="12270701" y="7071501"/>
            <a:ext cx="4743852" cy="329093"/>
          </a:xfrm>
          <a:prstGeom prst="rect">
            <a:avLst/>
          </a:prstGeom>
        </p:spPr>
        <p:txBody>
          <a:bodyPr lIns="0" tIns="0" rIns="0" bIns="0" rtlCol="0" anchor="t">
            <a:spAutoFit/>
          </a:bodyPr>
          <a:lstStyle/>
          <a:p>
            <a:pPr algn="l">
              <a:lnSpc>
                <a:spcPts val="2614"/>
              </a:lnSpc>
              <a:spcBef>
                <a:spcPct val="0"/>
              </a:spcBef>
            </a:pPr>
            <a:r>
              <a:rPr lang="en-US" sz="1867">
                <a:solidFill>
                  <a:srgbClr val="1F2020"/>
                </a:solidFill>
                <a:latin typeface="Open Sans"/>
                <a:ea typeface="Open Sans"/>
                <a:cs typeface="Open Sans"/>
                <a:sym typeface="Open Sans"/>
              </a:rPr>
              <a:t>123 Anywhere ST., Any City, ST 12345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563</Words>
  <Application>Microsoft Office PowerPoint</Application>
  <PresentationFormat>Custom</PresentationFormat>
  <Paragraphs>95</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Open Sans</vt:lpstr>
      <vt:lpstr>Montserrat</vt:lpstr>
      <vt:lpstr>Open Sans Bold</vt:lpstr>
      <vt:lpstr>Montserrat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Pitch Deck Presentation</dc:title>
  <cp:lastModifiedBy>santhoshmrs2004@outlook.com</cp:lastModifiedBy>
  <cp:revision>7</cp:revision>
  <dcterms:created xsi:type="dcterms:W3CDTF">2006-08-16T00:00:00Z</dcterms:created>
  <dcterms:modified xsi:type="dcterms:W3CDTF">2024-11-29T06:06:22Z</dcterms:modified>
  <dc:identifier>DAGXu3q_cq0</dc:identifier>
</cp:coreProperties>
</file>